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3" r:id="rId2"/>
    <p:sldId id="1146" r:id="rId3"/>
    <p:sldId id="1147" r:id="rId4"/>
    <p:sldId id="1150" r:id="rId5"/>
    <p:sldId id="1151" r:id="rId6"/>
    <p:sldId id="1149" r:id="rId7"/>
    <p:sldId id="1127" r:id="rId8"/>
    <p:sldId id="1142" r:id="rId9"/>
    <p:sldId id="1144" r:id="rId10"/>
    <p:sldId id="1125" r:id="rId11"/>
    <p:sldId id="1139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33">
          <p15:clr>
            <a:srgbClr val="A4A3A4"/>
          </p15:clr>
        </p15:guide>
        <p15:guide id="2" pos="28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88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8" autoAdjust="0"/>
    <p:restoredTop sz="86871" autoAdjust="0"/>
  </p:normalViewPr>
  <p:slideViewPr>
    <p:cSldViewPr snapToGrid="0">
      <p:cViewPr varScale="1">
        <p:scale>
          <a:sx n="106" d="100"/>
          <a:sy n="106" d="100"/>
        </p:scale>
        <p:origin x="2280" y="176"/>
      </p:cViewPr>
      <p:guideLst>
        <p:guide orient="horz" pos="2133"/>
        <p:guide pos="288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084" y="34"/>
      </p:cViewPr>
      <p:guideLst>
        <p:guide orient="horz" pos="3088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9/4/25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43089DC-F83A-406C-9953-2B0B9013973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E6F58B-365E-42B9-9FAC-DB197C78238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77B36-3C10-48BC-8EAC-E8A804770217}" type="datetimeFigureOut">
              <a:rPr lang="en-GB" smtClean="0"/>
              <a:t>04/09/2025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D12B519B-ED5F-4424-9941-5B5CC579CA2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A191444-6AD0-4304-8162-226125C7C6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450" y="4778375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7742F78-83EB-4078-B06A-F05CB64264A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D47A23-0973-48CC-830F-6C1F8854B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CD2C-A2A9-4D72-B0A8-7202530CD113}" type="slidenum">
              <a:rPr lang="en-GB" smtClean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0108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799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de-DE" sz="1200" kern="0" dirty="0"/>
              <a:t>LS out to SA1 on UE as Sensing service consumer was NOTED based on the SID update at SA#108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65461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16122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117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72055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59653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7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056208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7333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KI#1 : 11 agreed, 1 </a:t>
            </a:r>
            <a:r>
              <a:rPr lang="en-US" altLang="zh-CN" dirty="0"/>
              <a:t>approved, </a:t>
            </a:r>
            <a:r>
              <a:rPr lang="en-GB" dirty="0"/>
              <a:t>2 merged</a:t>
            </a:r>
            <a:r>
              <a:rPr lang="en-US" dirty="0"/>
              <a:t>,</a:t>
            </a:r>
            <a:r>
              <a:rPr lang="zh-CN" altLang="en-US" dirty="0"/>
              <a:t> </a:t>
            </a:r>
            <a:r>
              <a:rPr lang="en-US" altLang="zh-CN" dirty="0"/>
              <a:t>3 postponed </a:t>
            </a:r>
            <a:endParaRPr lang="en-GB" dirty="0"/>
          </a:p>
          <a:p>
            <a:r>
              <a:rPr lang="en-GB" dirty="0"/>
              <a:t>KI#2: 12 agreed, 0 approved, 5 merged, 1 postponed</a:t>
            </a:r>
          </a:p>
          <a:p>
            <a:r>
              <a:rPr lang="en-GB" dirty="0"/>
              <a:t>KI#3</a:t>
            </a:r>
            <a:r>
              <a:rPr lang="en-US" dirty="0"/>
              <a:t>:</a:t>
            </a:r>
            <a:r>
              <a:rPr lang="zh-CN" altLang="en-US" dirty="0"/>
              <a:t> </a:t>
            </a:r>
            <a:r>
              <a:rPr lang="en-US" altLang="zh-CN" dirty="0"/>
              <a:t>2</a:t>
            </a:r>
            <a:r>
              <a:rPr lang="zh-CN" altLang="en-US" dirty="0"/>
              <a:t> </a:t>
            </a:r>
            <a:r>
              <a:rPr lang="en-US" altLang="zh-CN" dirty="0"/>
              <a:t>agreed, 1 merged </a:t>
            </a:r>
          </a:p>
          <a:p>
            <a:r>
              <a:rPr lang="en-US" dirty="0"/>
              <a:t>KI#4: 1 agreed, 0 merged </a:t>
            </a:r>
          </a:p>
          <a:p>
            <a:r>
              <a:rPr lang="en-US" dirty="0"/>
              <a:t>Total: 26 agreed, 1 approved, 8 merged, 4 postponed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6CD2C-A2A9-4D72-B0A8-7202530CD11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09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982731" y="2853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S2-2508072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sv-SE" alt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#170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August 25–29, 2025, </a:t>
            </a:r>
            <a:r>
              <a:rPr lang="en-GB" altLang="zh-CN" sz="14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Goteborg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Sweden</a:t>
            </a:r>
            <a:endParaRPr kumimoji="0" lang="zh-CN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>
                <a:effectLst/>
              </a:rPr>
              <a:t>S2-2</a:t>
            </a:r>
            <a:r>
              <a:rPr lang="en-US" sz="1400" b="1" dirty="0">
                <a:effectLst/>
              </a:rPr>
              <a:t>409351</a:t>
            </a:r>
            <a:endParaRPr lang="en-US" sz="1400" b="1" dirty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64</a:t>
            </a:r>
            <a:endParaRPr lang="de-DE" altLang="ko-KR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Maastricht, Netherlands, 19 - 23 August, 2024</a:t>
            </a: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  <a:endParaRPr lang="en-US" altLang="en-GB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2" y="6429693"/>
            <a:ext cx="5837237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US" altLang="de-DE" sz="1300" dirty="0">
                <a:solidFill>
                  <a:schemeClr val="bg1"/>
                </a:solidFill>
                <a:latin typeface="+mn-lt"/>
              </a:rPr>
              <a:t>SA WG2 Meeting #170, 25-29 August 2025, Goteborg, Sweden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  <p:sldLayoutId id="2147483656" r:id="rId6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8182" y="2191475"/>
            <a:ext cx="8048263" cy="150374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4400" b="1" dirty="0"/>
              <a:t>Status </a:t>
            </a:r>
            <a:r>
              <a:rPr lang="en-GB" altLang="zh-CN" sz="4400" b="1" dirty="0"/>
              <a:t>Report of </a:t>
            </a:r>
            <a:r>
              <a:rPr lang="en-US" altLang="zh-CN" sz="4400" b="1" dirty="0" err="1"/>
              <a:t>FS_Sensing_ARC</a:t>
            </a:r>
            <a:r>
              <a:rPr lang="en-US" altLang="zh-CN" sz="4400" b="1" dirty="0"/>
              <a:t> </a:t>
            </a:r>
            <a:br>
              <a:rPr lang="en-US" altLang="en-GB" sz="4400" b="1" dirty="0"/>
            </a:br>
            <a:endParaRPr lang="en-GB" sz="44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501742" y="3973083"/>
            <a:ext cx="4273306" cy="676082"/>
          </a:xfrm>
        </p:spPr>
        <p:txBody>
          <a:bodyPr/>
          <a:lstStyle/>
          <a:p>
            <a:pPr algn="l">
              <a:spcBef>
                <a:spcPts val="600"/>
              </a:spcBef>
            </a:pPr>
            <a:r>
              <a:rPr lang="fr-FR" altLang="zh-CN" sz="1800" dirty="0">
                <a:latin typeface="Arial" panose="020B0604020202020204" pitchFamily="34" charset="0"/>
              </a:rPr>
              <a:t>Jianning LIU (Xiaomi), Rapporteur </a:t>
            </a: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David Gutierrez </a:t>
            </a:r>
            <a:r>
              <a:rPr lang="en-US" altLang="en-US" sz="1800" dirty="0"/>
              <a:t>(</a:t>
            </a:r>
            <a:r>
              <a:rPr lang="fr-FR" altLang="en-US" sz="1800" dirty="0">
                <a:latin typeface="Arial" panose="020B0604020202020204" pitchFamily="34" charset="0"/>
              </a:rPr>
              <a:t>Apple),</a:t>
            </a:r>
            <a:r>
              <a:rPr lang="fr-FR" altLang="zh-CN" sz="1800" dirty="0">
                <a:latin typeface="Arial" panose="020B0604020202020204" pitchFamily="34" charset="0"/>
              </a:rPr>
              <a:t> Rapporteur</a:t>
            </a:r>
          </a:p>
          <a:p>
            <a:pPr algn="l">
              <a:lnSpc>
                <a:spcPct val="80000"/>
              </a:lnSpc>
              <a:spcBef>
                <a:spcPts val="600"/>
              </a:spcBef>
              <a:defRPr/>
            </a:pPr>
            <a:endParaRPr lang="en-GB" altLang="en-US" sz="18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440893" y="2162524"/>
            <a:ext cx="8135485" cy="410323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TR 23.700-14 v0.1.0 is available;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90 papers were submitted (88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, 2 DP): 11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agreed, 66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merged, 13 papers not handled (including 5 new solutions).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11</a:t>
            </a:r>
            <a:r>
              <a:rPr lang="en-US" altLang="zh-CN" sz="1400" dirty="0"/>
              <a:t> agreed </a:t>
            </a:r>
            <a:r>
              <a:rPr lang="en-US" altLang="zh-CN" sz="1400" dirty="0" err="1"/>
              <a:t>pCR</a:t>
            </a:r>
            <a:r>
              <a:rPr lang="en-US" altLang="zh-CN" sz="1400" kern="0" dirty="0"/>
              <a:t> includes: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TR skeleton and scope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/>
              <a:t>Terms and definitions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assumptions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Architectural requirements</a:t>
            </a:r>
            <a:endParaRPr lang="en-US" altLang="zh-CN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de-DE" altLang="de-DE" sz="1200" kern="0" dirty="0"/>
              <a:t>KI#1: System Architecture to Support Sensing</a:t>
            </a:r>
            <a:endParaRPr lang="en-US" sz="1200" strike="sngStrike" kern="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KI#2: Authorization and Revocation to Support Sensing Service</a:t>
            </a:r>
            <a:r>
              <a:rPr lang="en-US" altLang="de-DE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200" kern="0" dirty="0"/>
              <a:t>KI#3</a:t>
            </a:r>
            <a:r>
              <a:rPr lang="en-US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entity and Sensing Function discovery and (re-)selection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KI#4: Sensing data and the associated information collection and transport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altLang="zh-CN" sz="1200" kern="0" dirty="0"/>
              <a:t>KI#5</a:t>
            </a:r>
            <a:r>
              <a:rPr lang="en-US" altLang="zh-CN" sz="1200" kern="0" dirty="0"/>
              <a:t>:</a:t>
            </a:r>
            <a:r>
              <a:rPr lang="zh-CN" altLang="en-US" sz="1200" kern="0" dirty="0"/>
              <a:t> </a:t>
            </a:r>
            <a:r>
              <a:rPr lang="en-GB" altLang="zh-CN" sz="1200" kern="0" dirty="0"/>
              <a:t>Sensing result exposure</a:t>
            </a:r>
            <a:r>
              <a:rPr lang="en-US" altLang="zh-CN" sz="1200" strike="sngStrike" kern="0" dirty="0"/>
              <a:t>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de-DE" sz="1200" kern="0" dirty="0"/>
              <a:t>KI#6:  Configuration parameter provisioning of sensing entities.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kern="0" dirty="0"/>
              <a:t>1 TU was used.</a:t>
            </a: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318376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3102635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SA2#168 (2/2)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62950" y="2116525"/>
            <a:ext cx="8278360" cy="4211376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  <a:endParaRPr lang="en-US" altLang="zh-CN" sz="1400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Update key issues if required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New solutions (only common aspect)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kern="0" dirty="0"/>
              <a:t>Any study work on Sensing in Q2 should be limited to common aspects for the study without any RAN specific or UE specific sensing modes. Any UE/RAN aspects will be aligned with RAN after TSG#108 (Guidance from SA#107, SP-250418) 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9119F88-1A0D-45D0-ABE5-9F80514929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594600"/>
              </p:ext>
            </p:extLst>
          </p:nvPr>
        </p:nvGraphicFramePr>
        <p:xfrm>
          <a:off x="103006" y="1210870"/>
          <a:ext cx="8811260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1237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403676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6132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1034005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44324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2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01884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209385">
                  <a:extLst>
                    <a:ext uri="{9D8B030D-6E8A-4147-A177-3AD203B41FA5}">
                      <a16:colId xmlns:a16="http://schemas.microsoft.com/office/drawing/2014/main" val="139877048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Target</a:t>
                      </a:r>
                    </a:p>
                    <a:p>
                      <a:pPr algn="ctr">
                        <a:buNone/>
                      </a:pPr>
                      <a:r>
                        <a:rPr lang="en-US" altLang="zh-CN" sz="1100"/>
                        <a:t>(dd/mm/yyyy)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463965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3200" b="1" dirty="0" err="1"/>
              <a:t>FS_Sensing_ARC</a:t>
            </a:r>
            <a:r>
              <a:rPr lang="en-US" altLang="zh-CN" sz="3200" b="1" dirty="0"/>
              <a:t> </a:t>
            </a:r>
            <a:r>
              <a:rPr lang="en-US" altLang="de-DE" sz="3200" b="1" dirty="0"/>
              <a:t>status at SA#109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35071" y="2190383"/>
            <a:ext cx="8367495" cy="44784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300"/>
              </a:spcBef>
              <a:spcAft>
                <a:spcPts val="0"/>
              </a:spcAft>
              <a:buBlip>
                <a:blip r:embed="rId4"/>
              </a:buBlip>
            </a:pPr>
            <a:r>
              <a:rPr lang="de-DE" altLang="de-DE" sz="1400" b="1" dirty="0"/>
              <a:t>Progress since SA#108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kern="0" dirty="0"/>
              <a:t>In SA2#170 meeting, 75 papers were submitted, 24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agreed, 3pCRs merged, 4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noted, 44 </a:t>
            </a:r>
            <a:r>
              <a:rPr lang="en-US" altLang="de-DE" sz="1200" kern="0" dirty="0" err="1"/>
              <a:t>pCRs</a:t>
            </a:r>
            <a:r>
              <a:rPr lang="en-US" altLang="de-DE" sz="1200" kern="0" dirty="0"/>
              <a:t> not treated, including:</a:t>
            </a:r>
          </a:p>
          <a:p>
            <a:pPr lvl="2">
              <a:spcBef>
                <a:spcPts val="300"/>
              </a:spcBef>
              <a:spcAft>
                <a:spcPts val="0"/>
              </a:spcAft>
            </a:pPr>
            <a:r>
              <a:rPr lang="en-US" altLang="de-DE" sz="1200" kern="0" dirty="0"/>
              <a:t>The scope, terms, architectural requirement/assumptions, KI#6 in TR aligned with new updated SID scope (after TSG#108) were agreed; </a:t>
            </a:r>
          </a:p>
          <a:p>
            <a:pPr lvl="2">
              <a:spcBef>
                <a:spcPts val="300"/>
              </a:spcBef>
              <a:spcAft>
                <a:spcPts val="0"/>
              </a:spcAft>
            </a:pPr>
            <a:r>
              <a:rPr lang="en-US" altLang="de-DE" sz="1200" kern="0" dirty="0"/>
              <a:t>LS out to SA1 on UE as Sensing service consumer was NOTED based on the SID update at SA#108.</a:t>
            </a:r>
          </a:p>
          <a:p>
            <a:pPr lvl="2">
              <a:spcBef>
                <a:spcPts val="300"/>
              </a:spcBef>
              <a:spcAft>
                <a:spcPts val="0"/>
              </a:spcAft>
            </a:pPr>
            <a:r>
              <a:rPr lang="en-US" altLang="de-DE" sz="1200" kern="0" dirty="0"/>
              <a:t>20 new solutions agreed:  6 for KI#4;    7 for KI#5;    2 for KI#6;   4</a:t>
            </a:r>
            <a:r>
              <a:rPr lang="en-US" altLang="de-DE" sz="1200" kern="0" dirty="0">
                <a:solidFill>
                  <a:srgbClr val="00B050"/>
                </a:solidFill>
              </a:rPr>
              <a:t> </a:t>
            </a:r>
            <a:r>
              <a:rPr lang="en-US" altLang="de-DE" sz="1200" kern="0" dirty="0"/>
              <a:t>for KI#2;    1 for KI#3;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200" kern="0" dirty="0"/>
              <a:t>2 TUs were used in SA2#170 (2</a:t>
            </a:r>
            <a:r>
              <a:rPr lang="zh-CN" altLang="en-US" sz="1200" kern="0" dirty="0"/>
              <a:t> </a:t>
            </a:r>
            <a:r>
              <a:rPr lang="en-US" altLang="zh-CN" sz="1200" kern="0" dirty="0"/>
              <a:t>TUs left for the study);</a:t>
            </a:r>
            <a:endParaRPr lang="en-US" altLang="de-DE" sz="1200" kern="0" dirty="0"/>
          </a:p>
          <a:p>
            <a:pPr marL="457200" lvl="1" indent="-457200">
              <a:spcBef>
                <a:spcPts val="3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4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400" b="1" dirty="0">
              <a:solidFill>
                <a:prstClr val="black"/>
              </a:solidFill>
            </a:endParaRP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3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4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kern="0" dirty="0"/>
              <a:t>N/A</a:t>
            </a:r>
          </a:p>
          <a:p>
            <a:pPr marL="457200" lvl="1" indent="-457200">
              <a:spcBef>
                <a:spcPts val="30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altLang="zh-CN" sz="14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200" kern="0" dirty="0"/>
              <a:t>Start interim agreement and conclusion.</a:t>
            </a:r>
            <a:endParaRPr lang="en-US" altLang="zh-CN" sz="1100" kern="0" dirty="0"/>
          </a:p>
          <a:p>
            <a:pPr lvl="1">
              <a:spcBef>
                <a:spcPts val="30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2">
              <a:spcBef>
                <a:spcPts val="300"/>
              </a:spcBef>
              <a:spcAft>
                <a:spcPts val="0"/>
              </a:spcAft>
              <a:buFontTx/>
              <a:buChar char="-"/>
            </a:pPr>
            <a:endParaRPr lang="en-US" altLang="zh-CN" sz="1000" kern="0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D2E8D23-B4FC-4307-A2F5-6060C7A90A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010921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714563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0617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4087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756212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817944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725347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1061656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32152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507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456959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26900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62413" y="2309212"/>
            <a:ext cx="8786994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in SA2#170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75 papers were submitted, 24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agreed, 3pCRs merged, 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noted, 44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4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approved for TR scope alignment, terms update, architectural requirement update and KI#6 update.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6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7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2 new solutions approved, 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1 new solutions NOTED, 6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4 new solutions approved, 3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1 new solutions approved, 1 new solution NOTED, 3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LS out to SA1 on UE as Sensing service consumer was NOTED based on the SID update at SA#108.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 (2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left for the study);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582319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  <a:p>
                      <a:pPr indent="0">
                        <a:buNone/>
                      </a:pPr>
                      <a:endParaRPr lang="en-US" altLang="en-US" sz="1100" b="0" u="sng" dirty="0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384307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634334" cy="675167"/>
          </a:xfrm>
        </p:spPr>
        <p:txBody>
          <a:bodyPr/>
          <a:lstStyle/>
          <a:p>
            <a:pPr algn="l"/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after SA2#170 (2/2)</a:t>
            </a:r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131246"/>
              </p:ext>
            </p:extLst>
          </p:nvPr>
        </p:nvGraphicFramePr>
        <p:xfrm>
          <a:off x="103006" y="1210871"/>
          <a:ext cx="8786994" cy="85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2803302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184476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937549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75190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99542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670153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26183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282794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SP-250833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65%  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FC99D06A-1C68-4EB5-BDBE-37DB7161B036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de-DE" sz="1400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Update the solutions agreed in TR 23.700-14.</a:t>
            </a:r>
          </a:p>
          <a:p>
            <a:pPr lvl="1">
              <a:spcBef>
                <a:spcPts val="300"/>
              </a:spcBef>
              <a:spcAft>
                <a:spcPts val="0"/>
              </a:spcAft>
            </a:pPr>
            <a:r>
              <a:rPr lang="en-US" altLang="zh-CN" sz="1400" kern="0" dirty="0"/>
              <a:t>Start interim agreement and conclusion.</a:t>
            </a:r>
            <a:endParaRPr lang="en-US" altLang="zh-CN" sz="1200" kern="0" dirty="0"/>
          </a:p>
        </p:txBody>
      </p:sp>
    </p:spTree>
    <p:extLst>
      <p:ext uri="{BB962C8B-B14F-4D97-AF65-F5344CB8AC3E}">
        <p14:creationId xmlns:p14="http://schemas.microsoft.com/office/powerpoint/2010/main" val="320199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755" y="204461"/>
            <a:ext cx="7247376" cy="813391"/>
          </a:xfrm>
        </p:spPr>
        <p:txBody>
          <a:bodyPr/>
          <a:lstStyle/>
          <a:p>
            <a:r>
              <a:rPr lang="en-US" altLang="zh-CN" sz="2800" b="1" dirty="0"/>
              <a:t>Substantial Issues</a:t>
            </a:r>
            <a:endParaRPr 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AA1D5501-D223-4D2F-919E-F9377EEAEC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403418"/>
              </p:ext>
            </p:extLst>
          </p:nvPr>
        </p:nvGraphicFramePr>
        <p:xfrm>
          <a:off x="615557" y="1708432"/>
          <a:ext cx="7644909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188">
                  <a:extLst>
                    <a:ext uri="{9D8B030D-6E8A-4147-A177-3AD203B41FA5}">
                      <a16:colId xmlns:a16="http://schemas.microsoft.com/office/drawing/2014/main" val="230772352"/>
                    </a:ext>
                  </a:extLst>
                </a:gridCol>
                <a:gridCol w="2300288">
                  <a:extLst>
                    <a:ext uri="{9D8B030D-6E8A-4147-A177-3AD203B41FA5}">
                      <a16:colId xmlns:a16="http://schemas.microsoft.com/office/drawing/2014/main" val="545223781"/>
                    </a:ext>
                  </a:extLst>
                </a:gridCol>
                <a:gridCol w="1464629">
                  <a:extLst>
                    <a:ext uri="{9D8B030D-6E8A-4147-A177-3AD203B41FA5}">
                      <a16:colId xmlns:a16="http://schemas.microsoft.com/office/drawing/2014/main" val="2034555599"/>
                    </a:ext>
                  </a:extLst>
                </a:gridCol>
                <a:gridCol w="2020835">
                  <a:extLst>
                    <a:ext uri="{9D8B030D-6E8A-4147-A177-3AD203B41FA5}">
                      <a16:colId xmlns:a16="http://schemas.microsoft.com/office/drawing/2014/main" val="494371242"/>
                    </a:ext>
                  </a:extLst>
                </a:gridCol>
                <a:gridCol w="1101969">
                  <a:extLst>
                    <a:ext uri="{9D8B030D-6E8A-4147-A177-3AD203B41FA5}">
                      <a16:colId xmlns:a16="http://schemas.microsoft.com/office/drawing/2014/main" val="1105084195"/>
                    </a:ext>
                  </a:extLst>
                </a:gridCol>
              </a:tblGrid>
              <a:tr h="142029"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Issue #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Description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Identified 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Resolved 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4557702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dirty="0">
                        <a:solidFill>
                          <a:prstClr val="black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105598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13499"/>
                  </a:ext>
                </a:extLst>
              </a:tr>
              <a:tr h="192732">
                <a:tc>
                  <a:txBody>
                    <a:bodyPr/>
                    <a:lstStyle/>
                    <a:p>
                      <a:pPr algn="ctr"/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02205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8263824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325783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Work plan for Rel-20 </a:t>
            </a:r>
            <a:r>
              <a:rPr lang="en-US" altLang="zh-CN" sz="2800" b="1" dirty="0" err="1"/>
              <a:t>FS_Sensing_ARC</a:t>
            </a:r>
            <a:endParaRPr lang="en-US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5" name="Table 1">
            <a:extLst>
              <a:ext uri="{FF2B5EF4-FFF2-40B4-BE49-F238E27FC236}">
                <a16:creationId xmlns:a16="http://schemas.microsoft.com/office/drawing/2014/main" id="{457F6E46-3D16-4E9D-8FA6-B21C5C1D6B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4733525"/>
              </p:ext>
            </p:extLst>
          </p:nvPr>
        </p:nvGraphicFramePr>
        <p:xfrm>
          <a:off x="488950" y="1315644"/>
          <a:ext cx="8080174" cy="3798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66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81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275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371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Meeting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Date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Planned</a:t>
                      </a:r>
                      <a:r>
                        <a:rPr lang="en-US" sz="1200" b="1" baseline="0" dirty="0"/>
                        <a:t> TU’s</a:t>
                      </a:r>
                      <a:endParaRPr lang="en-US" sz="1200" b="1" dirty="0"/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Actual TU’s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200" b="1" dirty="0"/>
                        <a:t>Action plan</a:t>
                      </a:r>
                    </a:p>
                  </a:txBody>
                  <a:tcPr marL="72000" marR="72000" marT="36000" marB="3600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#168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April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TR 23.700-14 Skeleton/scope, Terms, Arch Assumptions and requirements, key issues #1/2/3/4/5/6.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91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#169</a:t>
                      </a:r>
                      <a:endParaRPr lang="en-US" sz="1100" b="0" dirty="0"/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May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Key issues updates if need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(only common aspect)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1519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SA2#170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New solutions (KI#4, KI#5, KI#6, in priority), (KI#1, KI#2, KI#3)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100" i="0" u="none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if any (7.1 interim principles, 7.2 topics for further consideration)</a:t>
                      </a:r>
                    </a:p>
                  </a:txBody>
                  <a:tcPr marL="72000" marR="7200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#171</a:t>
                      </a:r>
                      <a:endParaRPr lang="en-US" sz="1100" b="0" dirty="0"/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Oct 2025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kern="100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Solution updates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100" u="none" kern="100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interim agreements and conclusion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068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SA2</a:t>
                      </a:r>
                      <a:r>
                        <a:rPr lang="en-US" sz="1100" b="0" baseline="0" dirty="0"/>
                        <a:t> #172</a:t>
                      </a:r>
                      <a:endParaRPr lang="en-US" sz="1100" b="0" dirty="0"/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b="0" dirty="0"/>
                        <a:t>Nov 2025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Complete conclusion, </a:t>
                      </a:r>
                    </a:p>
                    <a:p>
                      <a:pPr marL="18000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Times New Roman" panose="02020603050405020304" pitchFamily="18" charset="0"/>
                        </a:rPr>
                        <a:t>WID discussion/approval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dirty="0"/>
                        <a:t>SA2#173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Feb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US" sz="1100" dirty="0"/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en-US" sz="1100" dirty="0"/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441323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SA2#174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April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6295810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May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1.5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8574892"/>
                  </a:ext>
                </a:extLst>
              </a:tr>
              <a:tr h="1298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Aug 2026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2000" marR="72000" marT="36000" marB="3600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</a:rPr>
                        <a:t>Normative </a:t>
                      </a:r>
                    </a:p>
                  </a:txBody>
                  <a:tcPr marL="72000" marR="72000" marT="36000" marB="3600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216855"/>
                  </a:ext>
                </a:extLst>
              </a:tr>
            </a:tbl>
          </a:graphicData>
        </a:graphic>
      </p:graphicFrame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579DC4F5-2166-4C07-8C51-FBEAD3F94023}"/>
              </a:ext>
            </a:extLst>
          </p:cNvPr>
          <p:cNvSpPr txBox="1">
            <a:spLocks/>
          </p:cNvSpPr>
          <p:nvPr/>
        </p:nvSpPr>
        <p:spPr>
          <a:xfrm>
            <a:off x="423571" y="5309684"/>
            <a:ext cx="4827477" cy="7963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1800" kern="0" dirty="0"/>
              <a:t>Total: 12.5 TUs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for Study Work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5.5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TUs for Normative Work 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B7160E-381D-475A-981F-FB69CC19739D}"/>
              </a:ext>
            </a:extLst>
          </p:cNvPr>
          <p:cNvSpPr txBox="1"/>
          <p:nvPr/>
        </p:nvSpPr>
        <p:spPr>
          <a:xfrm>
            <a:off x="5689601" y="782166"/>
            <a:ext cx="2057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C00000"/>
                </a:solidFill>
              </a:rPr>
              <a:t>(after TSG#108)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6076381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>
            <a:extLst>
              <a:ext uri="{FF2B5EF4-FFF2-40B4-BE49-F238E27FC236}">
                <a16:creationId xmlns:a16="http://schemas.microsoft.com/office/drawing/2014/main" id="{A44A5FDD-3275-428B-87A3-A6EBA598BB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6038" y="2404360"/>
            <a:ext cx="7772400" cy="1470025"/>
          </a:xfrm>
        </p:spPr>
        <p:txBody>
          <a:bodyPr/>
          <a:lstStyle/>
          <a:p>
            <a:r>
              <a:rPr lang="en-US" sz="5400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3208604532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(1/2)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397925" y="2415889"/>
            <a:ext cx="8348150" cy="3587513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de-DE" altLang="de-DE" sz="1600" b="1" dirty="0"/>
              <a:t>Progress since SA2#169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The revised Sensing SID was approved to fill TR number, title correction and rapporteur info.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78 papers were submitted, including 23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approved, 1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merged, 52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 treated, 2 </a:t>
            </a:r>
            <a:r>
              <a:rPr lang="en-US" altLang="de-DE" sz="1400" kern="0" dirty="0" err="1"/>
              <a:t>pCRs</a:t>
            </a:r>
            <a:r>
              <a:rPr lang="en-US" altLang="de-DE" sz="1400" kern="0" dirty="0"/>
              <a:t> noted.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23 </a:t>
            </a:r>
            <a:r>
              <a:rPr lang="en-US" altLang="de-DE" sz="1400" kern="0" dirty="0" err="1"/>
              <a:t>pCR</a:t>
            </a:r>
            <a:r>
              <a:rPr lang="en-US" altLang="de-DE" sz="1400" kern="0" dirty="0"/>
              <a:t> were approved including: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general,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skeleton update,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editorial correction, 1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architectural requirement approved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KI#1: 7 new solutions approved, 1 solutions merged,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KI#2: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KI#3: 5 new solutions approved, 10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KI#4: 1 new solutions approved, 7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KI#5: 1 new solutions approved, 11 solutions not treated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200" kern="0" dirty="0"/>
              <a:t>For KI#6: 1 new solutions approved, 1 solutions not treated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kern="0" dirty="0"/>
              <a:t>2 TUs were used in this meeting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endParaRPr lang="en-US" altLang="de-DE" sz="1200" kern="0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35F00A73-5BED-4806-A426-BB1CD95DB4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31877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00367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071" y="290803"/>
            <a:ext cx="7380962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Rel-20 </a:t>
            </a:r>
            <a:r>
              <a:rPr lang="en-US" altLang="zh-CN" sz="2800" b="1" dirty="0" err="1"/>
              <a:t>FS_Sensing_ARC</a:t>
            </a:r>
            <a:r>
              <a:rPr lang="en-US" altLang="zh-CN" sz="2800" b="1" dirty="0"/>
              <a:t> </a:t>
            </a:r>
            <a:r>
              <a:rPr lang="en-US" altLang="de-DE" sz="2800" b="1" dirty="0"/>
              <a:t>status in SA2#169 (2/2) 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4B7F23F9-D555-4065-842A-6D6A801D1C8D}"/>
              </a:ext>
            </a:extLst>
          </p:cNvPr>
          <p:cNvSpPr txBox="1">
            <a:spLocks/>
          </p:cNvSpPr>
          <p:nvPr/>
        </p:nvSpPr>
        <p:spPr>
          <a:xfrm>
            <a:off x="357323" y="2415890"/>
            <a:ext cx="8278360" cy="3688577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Impacts and dependence with other WGs:</a:t>
            </a:r>
            <a:endParaRPr lang="de-DE" altLang="zh-CN" sz="1600" b="1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SA3: Privacy protection and other security aspects will be coordinated with SA3, and the related impact to architecture enhancement will be based on SA3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Impact on SA5: Charging and OAM aspects will be coordinated with SA5, and the related impact to architecture enhancement will be based on SA5 conclusion.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kern="0" dirty="0"/>
              <a:t>Dependency</a:t>
            </a:r>
            <a:r>
              <a:rPr lang="en-US" altLang="zh-CN" sz="1400" kern="0" dirty="0">
                <a:solidFill>
                  <a:srgbClr val="C00000"/>
                </a:solidFill>
              </a:rPr>
              <a:t> </a:t>
            </a:r>
            <a:r>
              <a:rPr lang="en-US" altLang="zh-CN" sz="1400" kern="0" dirty="0">
                <a:solidFill>
                  <a:prstClr val="black"/>
                </a:solidFill>
              </a:rPr>
              <a:t>on RAN TSG/WG: The scope of the sensing study (incl. TUs) will be further aligned in plenary TSG#108 together with RAN TSG.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>
                <a:solidFill>
                  <a:prstClr val="black"/>
                </a:solidFill>
              </a:rPr>
              <a:t>Solutions proposing exposure of sensing results to the UE need to be coordinated / checked with SA1 and SA3</a:t>
            </a:r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Controversial issues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kern="0" dirty="0"/>
              <a:t>N/A</a:t>
            </a:r>
            <a:endParaRPr lang="en-US" altLang="zh-CN" sz="1400" kern="0" dirty="0"/>
          </a:p>
          <a:p>
            <a:pPr marL="457200" lvl="1" indent="-457200">
              <a:spcBef>
                <a:spcPts val="0"/>
              </a:spcBef>
              <a:spcAft>
                <a:spcPts val="400"/>
              </a:spcAft>
              <a:buBlip>
                <a:blip r:embed="rId4"/>
              </a:buBlip>
            </a:pPr>
            <a:r>
              <a:rPr lang="en-US" altLang="zh-CN" sz="1600" b="1" dirty="0">
                <a:solidFill>
                  <a:prstClr val="black"/>
                </a:solidFill>
              </a:rPr>
              <a:t>Next 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To update the contents in TR 23.700-14 if necessary, based on the study scope alignment at TGS#108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kern="0" dirty="0"/>
              <a:t>Continue discussing solutions for all the key issues based on updated SID scope</a:t>
            </a:r>
            <a:endParaRPr lang="en-US" altLang="zh-CN" sz="1200" kern="0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2C0F183-3AD4-498B-BD04-B7C37A80D6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96935"/>
              </p:ext>
            </p:extLst>
          </p:nvPr>
        </p:nvGraphicFramePr>
        <p:xfrm>
          <a:off x="103006" y="1210870"/>
          <a:ext cx="8786994" cy="96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568">
                  <a:extLst>
                    <a:ext uri="{9D8B030D-6E8A-4147-A177-3AD203B41FA5}">
                      <a16:colId xmlns:a16="http://schemas.microsoft.com/office/drawing/2014/main" val="1804355055"/>
                    </a:ext>
                  </a:extLst>
                </a:gridCol>
                <a:gridCol w="1965959">
                  <a:extLst>
                    <a:ext uri="{9D8B030D-6E8A-4147-A177-3AD203B41FA5}">
                      <a16:colId xmlns:a16="http://schemas.microsoft.com/office/drawing/2014/main" val="1992931470"/>
                    </a:ext>
                  </a:extLst>
                </a:gridCol>
                <a:gridCol w="1061773">
                  <a:extLst>
                    <a:ext uri="{9D8B030D-6E8A-4147-A177-3AD203B41FA5}">
                      <a16:colId xmlns:a16="http://schemas.microsoft.com/office/drawing/2014/main" val="3295809654"/>
                    </a:ext>
                  </a:extLst>
                </a:gridCol>
                <a:gridCol w="813161">
                  <a:extLst>
                    <a:ext uri="{9D8B030D-6E8A-4147-A177-3AD203B41FA5}">
                      <a16:colId xmlns:a16="http://schemas.microsoft.com/office/drawing/2014/main" val="1561833349"/>
                    </a:ext>
                  </a:extLst>
                </a:gridCol>
                <a:gridCol w="622848">
                  <a:extLst>
                    <a:ext uri="{9D8B030D-6E8A-4147-A177-3AD203B41FA5}">
                      <a16:colId xmlns:a16="http://schemas.microsoft.com/office/drawing/2014/main" val="2291393075"/>
                    </a:ext>
                  </a:extLst>
                </a:gridCol>
                <a:gridCol w="700703">
                  <a:extLst>
                    <a:ext uri="{9D8B030D-6E8A-4147-A177-3AD203B41FA5}">
                      <a16:colId xmlns:a16="http://schemas.microsoft.com/office/drawing/2014/main" val="3103228198"/>
                    </a:ext>
                  </a:extLst>
                </a:gridCol>
                <a:gridCol w="2101649">
                  <a:extLst>
                    <a:ext uri="{9D8B030D-6E8A-4147-A177-3AD203B41FA5}">
                      <a16:colId xmlns:a16="http://schemas.microsoft.com/office/drawing/2014/main" val="2394023734"/>
                    </a:ext>
                  </a:extLst>
                </a:gridCol>
                <a:gridCol w="804333">
                  <a:extLst>
                    <a:ext uri="{9D8B030D-6E8A-4147-A177-3AD203B41FA5}">
                      <a16:colId xmlns:a16="http://schemas.microsoft.com/office/drawing/2014/main" val="2806030453"/>
                    </a:ext>
                  </a:extLst>
                </a:gridCol>
              </a:tblGrid>
              <a:tr h="36871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/>
                        <a:t>Target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Old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6875283"/>
                  </a:ext>
                </a:extLst>
              </a:tr>
              <a:tr h="460887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sz="1100" b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1070012</a:t>
                      </a:r>
                      <a:endParaRPr lang="en-US" altLang="en-US" sz="1100" b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Study on Stage 2 for Integrated Sensing and Communication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100" b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FS_Sensing_ARC</a:t>
                      </a:r>
                      <a:endParaRPr lang="en-US" sz="11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dirty="0">
                          <a:solidFill>
                            <a:schemeClr val="tx1"/>
                          </a:solidFill>
                          <a:sym typeface="+mn-ea"/>
                        </a:rPr>
                        <a:t>Dec/2025</a:t>
                      </a:r>
                      <a:endParaRPr lang="zh-CN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dirty="0">
                          <a:solidFill>
                            <a:schemeClr val="tx1"/>
                          </a:solidFill>
                        </a:rPr>
                        <a:t>15%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en-US" sz="1100" b="0" u="sng" dirty="0">
                          <a:solidFill>
                            <a:srgbClr val="0563C1"/>
                          </a:solidFill>
                          <a:latin typeface="等线" panose="02010600030101010101" charset="-122"/>
                        </a:rPr>
                        <a:t>SP-250401</a:t>
                      </a:r>
                    </a:p>
                  </a:txBody>
                  <a:tcPr marL="12700" marR="12700" marT="1270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100" b="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35%  </a:t>
                      </a:r>
                      <a:r>
                        <a:rPr lang="en-US" altLang="zh-CN" sz="900" b="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(NOTE: the exact completion rate will be updated based on the outcome of TSG#108)</a:t>
                      </a:r>
                      <a:endParaRPr lang="en-US" altLang="zh-CN" sz="1100" b="0" u="non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en-US" altLang="zh-CN" sz="11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883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55224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6779</TotalTime>
  <Words>2076</Words>
  <Application>Microsoft Macintosh PowerPoint</Application>
  <PresentationFormat>On-screen Show (4:3)</PresentationFormat>
  <Paragraphs>299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等线</vt:lpstr>
      <vt:lpstr>Arial</vt:lpstr>
      <vt:lpstr>Calibri</vt:lpstr>
      <vt:lpstr>Times New Roman</vt:lpstr>
      <vt:lpstr>Office Theme</vt:lpstr>
      <vt:lpstr>Status Report of FS_Sensing_ARC  </vt:lpstr>
      <vt:lpstr>FS_Sensing_ARC status at SA#109</vt:lpstr>
      <vt:lpstr>FS_Sensing_ARC status after SA2#170 (1/2)</vt:lpstr>
      <vt:lpstr>FS_Sensing_ARC status after SA2#170 (2/2)</vt:lpstr>
      <vt:lpstr>Substantial Issues</vt:lpstr>
      <vt:lpstr>Work plan for Rel-20 FS_Sensing_ARC</vt:lpstr>
      <vt:lpstr>Annex</vt:lpstr>
      <vt:lpstr>Rel-20 FS_Sensing_ARC status in SA2#169 (1/2) </vt:lpstr>
      <vt:lpstr>Rel-20 FS_Sensing_ARC status in SA2#169 (2/2) </vt:lpstr>
      <vt:lpstr>Rel-20 FS_Sensing_ARC status in SA2#168 (1/2) </vt:lpstr>
      <vt:lpstr>Rel-20 FS_Sensing_ARC status in SA2#168 (2/2)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FS_AIML_CN Status Report</dc:title>
  <dc:creator>程思涵</dc:creator>
  <cp:lastModifiedBy>Rapporteur</cp:lastModifiedBy>
  <cp:revision>236</cp:revision>
  <dcterms:modified xsi:type="dcterms:W3CDTF">2025-09-04T17:42:35Z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84001f013bb11f08000676900006769">
    <vt:lpwstr>CWMOeYxRiykuqomVB8Z4QYUbCvinY+WqDw1IUb5Ojnkx1Y1VXPj8cZyaqhEX4tt5EnzpY/LbrmLOa2Ih4AJXEHsaQ==</vt:lpwstr>
  </property>
  <property fmtid="{D5CDD505-2E9C-101B-9397-08002B2CF9AE}" pid="3" name="fileWhereFroms">
    <vt:lpwstr>PpjeLB1gRN0lwrPqMaCTkkfjsNhOvqFAhZSB0qHER5HpS4D1gj6ZSq/43svas+OMLKlSfXm0c9pQryjKQKL4Vtq9B7llDOybEhZJuA4uLe2L1Kex5PfDuKQOg5o6epUR4B9z6njz72c60Ca/xlWMADrgFw22K3lXEFxL1T3fMqvE6VZBTDy3bN3LvS0xqQYa+kHiD96QG9hx85w9bfWwQiHXXWMj3jBXV+lIfcwFX+X0KahjoUHEy+W/kxCudhb2</vt:lpwstr>
  </property>
</Properties>
</file>